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notesMasterIdLst>
    <p:notesMasterId r:id="rId18"/>
  </p:notesMasterIdLst>
  <p:sldIdLst>
    <p:sldId id="256" r:id="rId2"/>
    <p:sldId id="262" r:id="rId3"/>
    <p:sldId id="270" r:id="rId4"/>
    <p:sldId id="258" r:id="rId5"/>
    <p:sldId id="263" r:id="rId6"/>
    <p:sldId id="261" r:id="rId7"/>
    <p:sldId id="260" r:id="rId8"/>
    <p:sldId id="259" r:id="rId9"/>
    <p:sldId id="265" r:id="rId10"/>
    <p:sldId id="266" r:id="rId11"/>
    <p:sldId id="267" r:id="rId12"/>
    <p:sldId id="268" r:id="rId13"/>
    <p:sldId id="272" r:id="rId14"/>
    <p:sldId id="264" r:id="rId15"/>
    <p:sldId id="271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429" autoAdjust="0"/>
  </p:normalViewPr>
  <p:slideViewPr>
    <p:cSldViewPr snapToGrid="0">
      <p:cViewPr varScale="1">
        <p:scale>
          <a:sx n="91" d="100"/>
          <a:sy n="91" d="100"/>
        </p:scale>
        <p:origin x="21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54BB85-935E-4F4C-ABF0-8C9B770EF4F3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E2D77-7E12-4729-9311-AAF9F166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71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highscalability.com/blog/2014/9/8/how-twitter-uses-redis-to-scale-105tb-ram-39mm-qps-10000-ins.html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2D77-7E12-4729-9311-AAF9F166B8A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034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http://highscalability.com/blog/2014/9/8/how-twitter-uses-redis-to-scale-105tb-ram-39mm-qps-10000-ins.html</a:t>
            </a:r>
            <a:endParaRPr lang="en-US" dirty="0" smtClean="0"/>
          </a:p>
          <a:p>
            <a:r>
              <a:rPr lang="en-US" dirty="0" smtClean="0"/>
              <a:t>https://www.youtube.com/watch?v=QznaOSk20nU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2D77-7E12-4729-9311-AAF9F166B8A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6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48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34CA4FE-143B-44E4-B2F6-6E6EA1551352}" type="datetime1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50031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64DE-7FF9-42E8-B68B-F4005FAECB48}" type="datetime1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247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5660-C8B0-4010-9E13-742B3E87EE1A}" type="datetime1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0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01421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00014"/>
            <a:ext cx="7200900" cy="4167386"/>
          </a:xfrm>
        </p:spPr>
        <p:txBody>
          <a:bodyPr/>
          <a:lstStyle>
            <a:lvl2pPr>
              <a:defRPr i="0"/>
            </a:lvl2pPr>
            <a:lvl4pPr>
              <a:defRPr i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2343A-BC51-48F4-8E0B-492426E5871D}" type="datetime1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017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2C3382-FB5D-4AA6-A195-59F684D92B4A}" type="datetime1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906322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AA500-7AC4-4BF6-BFC8-865C1C716466}" type="datetime1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755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BAD7-809E-4010-97E2-6606C1553495}" type="datetime1">
              <a:rPr lang="en-US" smtClean="0"/>
              <a:t>4/3/2019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82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F5D35-F620-4607-A842-F3AFFDC56442}" type="datetime1">
              <a:rPr lang="en-US" smtClean="0"/>
              <a:t>4/3/2019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427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C04F-0FE9-48D5-BA5C-E3D215FD942D}" type="datetime1">
              <a:rPr lang="en-US" smtClean="0"/>
              <a:t>4/3/2019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58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56890E-325F-48A6-952A-857EE95AB512}" type="datetime1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842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DB045D-D438-474A-ADF4-FE5BF66333C3}" type="datetime1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2893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91A2D432-4A15-4D19-A778-D62620AA7021}" type="datetime1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5311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36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5184">
          <p15:clr>
            <a:srgbClr val="F26B43"/>
          </p15:clr>
        </p15:guide>
        <p15:guide id="10" pos="702">
          <p15:clr>
            <a:srgbClr val="F26B43"/>
          </p15:clr>
        </p15:guide>
        <p15:guide id="11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Performance </a:t>
            </a:r>
            <a:br>
              <a:rPr lang="en-US" dirty="0" smtClean="0"/>
            </a:br>
            <a:r>
              <a:rPr lang="en-US" dirty="0" smtClean="0"/>
              <a:t>of </a:t>
            </a:r>
            <a:br>
              <a:rPr lang="en-US" dirty="0" smtClean="0"/>
            </a:br>
            <a:r>
              <a:rPr lang="en-US" dirty="0" smtClean="0"/>
              <a:t>Non-Relational Databases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Software Performance Engineering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63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Paradoxes of NoSQL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1700013"/>
            <a:ext cx="7625773" cy="465874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“It’s better for scaling!” –Big Data Enthusiasts</a:t>
            </a:r>
          </a:p>
          <a:p>
            <a:pPr lvl="1"/>
            <a:r>
              <a:rPr lang="en-US" dirty="0" smtClean="0"/>
              <a:t>But… without joins you’ll often need to duplicate data to remain performant</a:t>
            </a:r>
          </a:p>
          <a:p>
            <a:pPr lvl="2"/>
            <a:r>
              <a:rPr lang="en-US" dirty="0" smtClean="0"/>
              <a:t>…so if I have 1 terabyte of data I now need 3 terabytes just for all the foreign values??</a:t>
            </a:r>
          </a:p>
          <a:p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 smtClean="0"/>
              <a:t>No fixed schema!! We can change things easily!!” –Developers</a:t>
            </a:r>
          </a:p>
          <a:p>
            <a:pPr lvl="1"/>
            <a:r>
              <a:rPr lang="en-US" dirty="0" smtClean="0"/>
              <a:t>Individual </a:t>
            </a:r>
            <a:r>
              <a:rPr lang="en-US" dirty="0"/>
              <a:t>entities have lots of quirky attributes,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e.g</a:t>
            </a:r>
            <a:r>
              <a:rPr lang="en-US" dirty="0"/>
              <a:t>. “page </a:t>
            </a:r>
            <a:r>
              <a:rPr lang="en-US" dirty="0" smtClean="0"/>
              <a:t>count” on a book.</a:t>
            </a:r>
          </a:p>
          <a:p>
            <a:pPr lvl="1"/>
            <a:r>
              <a:rPr lang="en-US" dirty="0" smtClean="0"/>
              <a:t>NoSQL has no fixed schema – it’s just hash tables inside hash tables!</a:t>
            </a:r>
          </a:p>
          <a:p>
            <a:pPr lvl="1"/>
            <a:r>
              <a:rPr lang="en-US" dirty="0" smtClean="0"/>
              <a:t>But… your </a:t>
            </a:r>
            <a:r>
              <a:rPr lang="en-US" dirty="0"/>
              <a:t>application needs to know something about the data still to query it</a:t>
            </a:r>
            <a:r>
              <a:rPr lang="en-US" dirty="0" smtClean="0"/>
              <a:t>. So you usually have to define some sort of schema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smtClean="0"/>
              <a:t>Indexing still requires a schema, so having a consistent structure is still desirable</a:t>
            </a:r>
          </a:p>
          <a:p>
            <a:pPr lvl="1"/>
            <a:r>
              <a:rPr lang="en-US" dirty="0" smtClean="0"/>
              <a:t>Agile argument: is changing your schema really that hard?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63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685800"/>
            <a:ext cx="7607301" cy="101421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NoSQL shines in semi-persistence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e.g. </a:t>
            </a:r>
            <a:r>
              <a:rPr lang="en-US" dirty="0" err="1" smtClean="0"/>
              <a:t>Redis</a:t>
            </a:r>
            <a:endParaRPr lang="en-US" dirty="0" smtClean="0"/>
          </a:p>
          <a:p>
            <a:pPr lvl="1"/>
            <a:r>
              <a:rPr lang="en-US" dirty="0" smtClean="0"/>
              <a:t>Up front with you about a lack of ACID</a:t>
            </a:r>
          </a:p>
          <a:p>
            <a:pPr lvl="1"/>
            <a:r>
              <a:rPr lang="en-US" dirty="0" smtClean="0"/>
              <a:t>The amount of durability is configurable: default is to delay writing to disk as long as possible</a:t>
            </a:r>
          </a:p>
          <a:p>
            <a:pPr lvl="1"/>
            <a:r>
              <a:rPr lang="en-US" dirty="0" smtClean="0"/>
              <a:t>Great for a scalable publish-subscribe subsystem</a:t>
            </a:r>
          </a:p>
          <a:p>
            <a:pPr lvl="1"/>
            <a:r>
              <a:rPr lang="en-US" dirty="0" smtClean="0"/>
              <a:t>Great for Least Recently Used cache</a:t>
            </a:r>
          </a:p>
          <a:p>
            <a:pPr lvl="1"/>
            <a:r>
              <a:rPr lang="en-US" dirty="0" smtClean="0"/>
              <a:t>Allows for executing multiple queries at once (“pipelining”)</a:t>
            </a:r>
          </a:p>
          <a:p>
            <a:pPr lvl="1"/>
            <a:r>
              <a:rPr lang="en-US" dirty="0" smtClean="0"/>
              <a:t>Often seen using </a:t>
            </a:r>
            <a:r>
              <a:rPr lang="en-US" dirty="0" err="1" smtClean="0"/>
              <a:t>Redis</a:t>
            </a:r>
            <a:r>
              <a:rPr lang="en-US" dirty="0" smtClean="0"/>
              <a:t> in conjunction with relational </a:t>
            </a:r>
            <a:r>
              <a:rPr lang="en-US" dirty="0" smtClean="0"/>
              <a:t>data</a:t>
            </a:r>
          </a:p>
          <a:p>
            <a:r>
              <a:rPr lang="en-US" dirty="0" smtClean="0"/>
              <a:t>Twitter uses </a:t>
            </a:r>
            <a:r>
              <a:rPr lang="en-US" dirty="0" err="1" smtClean="0"/>
              <a:t>Redis</a:t>
            </a:r>
            <a:r>
              <a:rPr lang="en-US" dirty="0" smtClean="0"/>
              <a:t> with 105 TB of RAM (as of 2014…) to do the Timeline and most </a:t>
            </a:r>
          </a:p>
          <a:p>
            <a:pPr lvl="1"/>
            <a:r>
              <a:rPr lang="en-US" dirty="0" smtClean="0"/>
              <a:t>No disk services</a:t>
            </a:r>
          </a:p>
          <a:p>
            <a:pPr lvl="1"/>
            <a:r>
              <a:rPr lang="en-US" dirty="0" smtClean="0"/>
              <a:t>Archiving activity is done through other services, but the main functionality is </a:t>
            </a:r>
            <a:r>
              <a:rPr lang="en-US" dirty="0" err="1" smtClean="0"/>
              <a:t>Redis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45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Best of Both Worlds?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PostgreSQL has a relatively new feature (circa 2014?) that allows for a column to be in JSONB (binary) format</a:t>
            </a:r>
          </a:p>
          <a:p>
            <a:pPr lvl="1"/>
            <a:r>
              <a:rPr lang="en-US" dirty="0" smtClean="0"/>
              <a:t>This allows for document-oriented storage to be </a:t>
            </a:r>
            <a:r>
              <a:rPr lang="en-US" i="1" dirty="0" smtClean="0"/>
              <a:t>inside</a:t>
            </a:r>
            <a:r>
              <a:rPr lang="en-US" dirty="0" smtClean="0"/>
              <a:t> traditional relational storage</a:t>
            </a:r>
          </a:p>
          <a:p>
            <a:pPr lvl="1"/>
            <a:r>
              <a:rPr lang="en-US" dirty="0" smtClean="0"/>
              <a:t>Specific indexing algorithms are used for this so that you can query inside of a JSONB </a:t>
            </a:r>
            <a:r>
              <a:rPr lang="en-US" dirty="0" smtClean="0"/>
              <a:t>easily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Best of both worlds?</a:t>
            </a:r>
          </a:p>
          <a:p>
            <a:pPr lvl="1"/>
            <a:r>
              <a:rPr lang="en-US" dirty="0" smtClean="0"/>
              <a:t>You still get ACID compliance</a:t>
            </a:r>
          </a:p>
          <a:p>
            <a:pPr lvl="1"/>
            <a:r>
              <a:rPr lang="en-US" dirty="0" smtClean="0"/>
              <a:t>You get the flexibility of schemas changing at runtime</a:t>
            </a:r>
          </a:p>
          <a:p>
            <a:pPr lvl="1"/>
            <a:r>
              <a:rPr lang="en-US" dirty="0" smtClean="0"/>
              <a:t>You </a:t>
            </a:r>
            <a:r>
              <a:rPr lang="en-US" dirty="0" smtClean="0"/>
              <a:t>don’t (necessarily) </a:t>
            </a:r>
            <a:r>
              <a:rPr lang="en-US" dirty="0" smtClean="0"/>
              <a:t>get the horizontal scaling benefits</a:t>
            </a:r>
          </a:p>
          <a:p>
            <a:pPr lvl="1"/>
            <a:r>
              <a:rPr lang="en-US" dirty="0" smtClean="0"/>
              <a:t>You still need a SQL schema sitting on top of your JSON columns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68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NoSQL language?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no common standard for document-oriented querying</a:t>
            </a:r>
          </a:p>
          <a:p>
            <a:pPr marL="530352" lvl="1" indent="0">
              <a:buNone/>
            </a:pPr>
            <a:r>
              <a:rPr lang="en-US" dirty="0" smtClean="0"/>
              <a:t>i.e. no SQL for NoSQL</a:t>
            </a:r>
          </a:p>
          <a:p>
            <a:endParaRPr lang="en-US" dirty="0" smtClean="0"/>
          </a:p>
          <a:p>
            <a:r>
              <a:rPr lang="en-US" dirty="0" smtClean="0"/>
              <a:t>Instead, NoSQL systems have their own APIs in various driver languages</a:t>
            </a:r>
          </a:p>
          <a:p>
            <a:pPr lvl="1"/>
            <a:r>
              <a:rPr lang="en-US" dirty="0" smtClean="0"/>
              <a:t>Pro: APIs can be idiosyncratic to the implementation of the individual system</a:t>
            </a:r>
          </a:p>
          <a:p>
            <a:pPr lvl="1"/>
            <a:r>
              <a:rPr lang="en-US" dirty="0" smtClean="0"/>
              <a:t>Con: knowledge of one NoSQL system doesn’t necessarily translate to the others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55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Graph-based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</a:t>
            </a:r>
            <a:r>
              <a:rPr lang="en-US" i="1" dirty="0" smtClean="0"/>
              <a:t>third</a:t>
            </a:r>
            <a:r>
              <a:rPr lang="en-US" dirty="0" smtClean="0"/>
              <a:t> way of thinking about persistence is with graphs</a:t>
            </a:r>
          </a:p>
          <a:p>
            <a:pPr lvl="1"/>
            <a:r>
              <a:rPr lang="en-US" dirty="0" smtClean="0"/>
              <a:t>Nodes</a:t>
            </a:r>
          </a:p>
          <a:p>
            <a:pPr lvl="1"/>
            <a:r>
              <a:rPr lang="en-US" dirty="0" smtClean="0"/>
              <a:t>Edges</a:t>
            </a:r>
          </a:p>
          <a:p>
            <a:pPr lvl="1"/>
            <a:r>
              <a:rPr lang="en-US" dirty="0" smtClean="0"/>
              <a:t>Properties</a:t>
            </a:r>
          </a:p>
          <a:p>
            <a:r>
              <a:rPr lang="en-US" dirty="0" smtClean="0"/>
              <a:t>Value of horizontal scaling is dependent on how dense/sparse the graph is</a:t>
            </a:r>
          </a:p>
          <a:p>
            <a:r>
              <a:rPr lang="en-US" dirty="0" smtClean="0"/>
              <a:t>Queries are about going to a node and examining nearby neighbors</a:t>
            </a:r>
          </a:p>
          <a:p>
            <a:r>
              <a:rPr lang="en-US" dirty="0" smtClean="0"/>
              <a:t>Today, the languages to query are still being developed</a:t>
            </a:r>
          </a:p>
          <a:p>
            <a:pPr lvl="1"/>
            <a:r>
              <a:rPr lang="en-US" dirty="0" smtClean="0"/>
              <a:t>e.g. </a:t>
            </a:r>
            <a:r>
              <a:rPr lang="en-US" dirty="0" err="1" smtClean="0"/>
              <a:t>GraphQL</a:t>
            </a:r>
            <a:r>
              <a:rPr lang="en-US" dirty="0" smtClean="0"/>
              <a:t> is storage-agnostic</a:t>
            </a:r>
          </a:p>
          <a:p>
            <a:pPr lvl="1"/>
            <a:r>
              <a:rPr lang="en-US" dirty="0" smtClean="0"/>
              <a:t>MS SQL Server has some graph-based storage </a:t>
            </a:r>
            <a:r>
              <a:rPr lang="en-US" dirty="0" smtClean="0"/>
              <a:t>features</a:t>
            </a:r>
          </a:p>
          <a:p>
            <a:pPr lvl="1"/>
            <a:r>
              <a:rPr lang="en-US" dirty="0" smtClean="0"/>
              <a:t>PostgreSQL has some features in development as of 2019</a:t>
            </a:r>
            <a:endParaRPr lang="en-US" dirty="0" smtClean="0"/>
          </a:p>
          <a:p>
            <a:pPr lvl="1"/>
            <a:r>
              <a:rPr lang="en-US" dirty="0" smtClean="0"/>
              <a:t>Other RDBMSs have extensions for graph-based storage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70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e.g. GitHub’s </a:t>
            </a:r>
            <a:r>
              <a:rPr lang="en-US" dirty="0" err="1" smtClean="0"/>
              <a:t>GraphQL</a:t>
            </a:r>
            <a:r>
              <a:rPr lang="en-US" dirty="0" smtClean="0"/>
              <a:t>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00014"/>
            <a:ext cx="7200900" cy="4167386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Lucida Console" panose="020B0609040504020204" pitchFamily="49" charset="0"/>
              </a:rPr>
              <a:t>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Lucida Console" panose="020B0609040504020204" pitchFamily="49" charset="0"/>
              </a:rPr>
              <a:t>  repository(name: "apache", owner: "</a:t>
            </a:r>
            <a:r>
              <a:rPr lang="en-US" sz="1400" dirty="0" err="1">
                <a:latin typeface="Lucida Console" panose="020B0609040504020204" pitchFamily="49" charset="0"/>
              </a:rPr>
              <a:t>httpd</a:t>
            </a:r>
            <a:r>
              <a:rPr lang="en-US" sz="1400" dirty="0">
                <a:latin typeface="Lucida Console" panose="020B0609040504020204" pitchFamily="49" charset="0"/>
              </a:rPr>
              <a:t>")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Lucida Console" panose="020B0609040504020204" pitchFamily="49" charset="0"/>
              </a:rPr>
              <a:t>    ref(</a:t>
            </a:r>
            <a:r>
              <a:rPr lang="en-US" sz="1400" dirty="0" err="1">
                <a:latin typeface="Lucida Console" panose="020B0609040504020204" pitchFamily="49" charset="0"/>
              </a:rPr>
              <a:t>qualifiedName</a:t>
            </a:r>
            <a:r>
              <a:rPr lang="en-US" sz="1400" dirty="0">
                <a:latin typeface="Lucida Console" panose="020B0609040504020204" pitchFamily="49" charset="0"/>
              </a:rPr>
              <a:t>: "master")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Lucida Console" panose="020B0609040504020204" pitchFamily="49" charset="0"/>
              </a:rPr>
              <a:t>      target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Lucida Console" panose="020B0609040504020204" pitchFamily="49" charset="0"/>
              </a:rPr>
              <a:t>        ... on Commit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Lucida Console" panose="020B0609040504020204" pitchFamily="49" charset="0"/>
              </a:rPr>
              <a:t>          id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Lucida Console" panose="020B0609040504020204" pitchFamily="49" charset="0"/>
              </a:rPr>
              <a:t>          history(first: 5)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Lucida Console" panose="020B0609040504020204" pitchFamily="49" charset="0"/>
              </a:rPr>
              <a:t>            </a:t>
            </a:r>
            <a:r>
              <a:rPr lang="en-US" sz="1400" dirty="0" err="1">
                <a:latin typeface="Lucida Console" panose="020B0609040504020204" pitchFamily="49" charset="0"/>
              </a:rPr>
              <a:t>pageInfo</a:t>
            </a:r>
            <a:r>
              <a:rPr lang="en-US" sz="1400" dirty="0">
                <a:latin typeface="Lucida Console" panose="020B0609040504020204" pitchFamily="49" charset="0"/>
              </a:rPr>
              <a:t>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Lucida Console" panose="020B0609040504020204" pitchFamily="49" charset="0"/>
              </a:rPr>
              <a:t>              </a:t>
            </a:r>
            <a:r>
              <a:rPr lang="en-US" sz="1400" dirty="0" err="1">
                <a:latin typeface="Lucida Console" panose="020B0609040504020204" pitchFamily="49" charset="0"/>
              </a:rPr>
              <a:t>hasNextPage</a:t>
            </a:r>
            <a:endParaRPr lang="en-US" sz="1400" dirty="0">
              <a:latin typeface="Lucida Console" panose="020B060904050402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Lucida Console" panose="020B0609040504020204" pitchFamily="49" charset="0"/>
              </a:rPr>
              <a:t>    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Lucida Console" panose="020B0609040504020204" pitchFamily="49" charset="0"/>
              </a:rPr>
              <a:t>            edges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Lucida Console" panose="020B0609040504020204" pitchFamily="49" charset="0"/>
              </a:rPr>
              <a:t>              node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Lucida Console" panose="020B0609040504020204" pitchFamily="49" charset="0"/>
              </a:rPr>
              <a:t>                </a:t>
            </a:r>
            <a:r>
              <a:rPr lang="en-US" sz="1400" dirty="0" err="1">
                <a:latin typeface="Lucida Console" panose="020B0609040504020204" pitchFamily="49" charset="0"/>
              </a:rPr>
              <a:t>messageHeadline</a:t>
            </a:r>
            <a:endParaRPr lang="en-US" sz="1400" dirty="0">
              <a:latin typeface="Lucida Console" panose="020B060904050402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Lucida Console" panose="020B0609040504020204" pitchFamily="49" charset="0"/>
              </a:rPr>
              <a:t>                message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Lucida Console" panose="020B0609040504020204" pitchFamily="49" charset="0"/>
              </a:rPr>
              <a:t>                author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Lucida Console" panose="020B0609040504020204" pitchFamily="49" charset="0"/>
              </a:rPr>
              <a:t>                  name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Lucida Console" panose="020B0609040504020204" pitchFamily="49" charset="0"/>
              </a:rPr>
              <a:t>                  email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Lucida Console" panose="020B0609040504020204" pitchFamily="49" charset="0"/>
              </a:rPr>
              <a:t>                  date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Lucida Console" panose="020B0609040504020204" pitchFamily="49" charset="0"/>
              </a:rPr>
              <a:t>} } } } } } } }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15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939361" y="1389959"/>
            <a:ext cx="7200900" cy="3862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i="1" dirty="0" smtClean="0"/>
              <a:t>Here’s an example query getting commit history from GitHub</a:t>
            </a:r>
          </a:p>
        </p:txBody>
      </p:sp>
    </p:spTree>
    <p:extLst>
      <p:ext uri="{BB962C8B-B14F-4D97-AF65-F5344CB8AC3E}">
        <p14:creationId xmlns:p14="http://schemas.microsoft.com/office/powerpoint/2010/main" val="232295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your favorite NoSQL system</a:t>
            </a:r>
          </a:p>
          <a:p>
            <a:pPr lvl="1"/>
            <a:r>
              <a:rPr lang="en-US" dirty="0" smtClean="0"/>
              <a:t>Find the part of their documentation about performance tuning</a:t>
            </a:r>
          </a:p>
          <a:p>
            <a:pPr lvl="1"/>
            <a:r>
              <a:rPr lang="en-US" dirty="0" smtClean="0"/>
              <a:t>Pick 3-5 performance improvements that you can do to this system</a:t>
            </a:r>
          </a:p>
          <a:p>
            <a:pPr lvl="1"/>
            <a:r>
              <a:rPr lang="en-US" dirty="0" smtClean="0"/>
              <a:t>Explain them to the other people </a:t>
            </a:r>
            <a:r>
              <a:rPr lang="en-US" smtClean="0"/>
              <a:t>at your table.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52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Consider H-Scaling an RDBMS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1700013"/>
            <a:ext cx="7842031" cy="4673077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e.g. how would you horizontally scale a PostgreSQL server of Amazon.com</a:t>
            </a:r>
            <a:r>
              <a:rPr lang="en-US" dirty="0" smtClean="0"/>
              <a:t>?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 </a:t>
            </a:r>
            <a:r>
              <a:rPr lang="en-US" dirty="0" smtClean="0"/>
              <a:t>tables to their own </a:t>
            </a:r>
            <a:r>
              <a:rPr lang="en-US" dirty="0" smtClean="0"/>
              <a:t>servers?</a:t>
            </a:r>
            <a:endParaRPr lang="en-US" dirty="0" smtClean="0"/>
          </a:p>
          <a:p>
            <a:pPr lvl="1"/>
            <a:r>
              <a:rPr lang="en-US" dirty="0" smtClean="0"/>
              <a:t>Delegate read-query execution to their own places</a:t>
            </a:r>
          </a:p>
          <a:p>
            <a:pPr lvl="1"/>
            <a:r>
              <a:rPr lang="en-US" dirty="0" smtClean="0"/>
              <a:t>“Reviews” server has the “likes” table</a:t>
            </a:r>
          </a:p>
          <a:p>
            <a:pPr lvl="1"/>
            <a:r>
              <a:rPr lang="en-US" dirty="0" smtClean="0"/>
              <a:t>“Products” server has the product data when you look up a product</a:t>
            </a:r>
          </a:p>
          <a:p>
            <a:pPr lvl="1"/>
            <a:r>
              <a:rPr lang="en-US" dirty="0" smtClean="0"/>
              <a:t>A given “thing” is split up across lots of places</a:t>
            </a:r>
          </a:p>
          <a:p>
            <a:endParaRPr lang="en-US" dirty="0" smtClean="0"/>
          </a:p>
          <a:p>
            <a:r>
              <a:rPr lang="en-US" dirty="0" smtClean="0"/>
              <a:t>One table across servers? </a:t>
            </a:r>
          </a:p>
          <a:p>
            <a:pPr lvl="1"/>
            <a:r>
              <a:rPr lang="en-US" dirty="0" smtClean="0"/>
              <a:t>RDBMS’s </a:t>
            </a:r>
            <a:r>
              <a:rPr lang="en-US" dirty="0"/>
              <a:t>have always had H-Scaling </a:t>
            </a:r>
            <a:r>
              <a:rPr lang="en-US" dirty="0" smtClean="0"/>
              <a:t>features like this</a:t>
            </a:r>
            <a:endParaRPr lang="en-US" dirty="0"/>
          </a:p>
          <a:p>
            <a:pPr lvl="1"/>
            <a:r>
              <a:rPr lang="en-US" dirty="0" smtClean="0"/>
              <a:t>Indexes </a:t>
            </a:r>
            <a:r>
              <a:rPr lang="en-US" dirty="0"/>
              <a:t>are all partial indexes via keys like “date” or region</a:t>
            </a:r>
          </a:p>
          <a:p>
            <a:pPr lvl="1"/>
            <a:r>
              <a:rPr lang="en-US" dirty="0"/>
              <a:t>… but having queries hit many servers at once is VERY expensive</a:t>
            </a:r>
          </a:p>
          <a:p>
            <a:pPr lvl="1"/>
            <a:r>
              <a:rPr lang="en-US" dirty="0"/>
              <a:t>… “which tables are on which server” turns into a hard </a:t>
            </a:r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Is making this h-scaling fully transparent to developers a good idea?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69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Consider H-Scaling an RDBMS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1700013"/>
            <a:ext cx="7842031" cy="467307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Refactor app to many separate API interfaces, each with their own implementations</a:t>
            </a:r>
          </a:p>
          <a:p>
            <a:pPr lvl="1"/>
            <a:r>
              <a:rPr lang="en-US" dirty="0"/>
              <a:t>Basically a “</a:t>
            </a:r>
            <a:r>
              <a:rPr lang="en-US" dirty="0" err="1"/>
              <a:t>microservices</a:t>
            </a:r>
            <a:r>
              <a:rPr lang="en-US" dirty="0"/>
              <a:t>” approach</a:t>
            </a:r>
          </a:p>
          <a:p>
            <a:pPr lvl="1"/>
            <a:r>
              <a:rPr lang="en-US" dirty="0"/>
              <a:t>… but even the simplest call must go through networks for this</a:t>
            </a:r>
          </a:p>
          <a:p>
            <a:pPr lvl="1"/>
            <a:r>
              <a:rPr lang="en-US" dirty="0"/>
              <a:t>Not great for legacy – need to re-architect and re-engineer legacy apps for this</a:t>
            </a:r>
          </a:p>
          <a:p>
            <a:endParaRPr lang="en-US" dirty="0" smtClean="0"/>
          </a:p>
          <a:p>
            <a:r>
              <a:rPr lang="en-US" dirty="0" smtClean="0"/>
              <a:t>Use multi-tenant</a:t>
            </a:r>
          </a:p>
          <a:p>
            <a:pPr lvl="1"/>
            <a:r>
              <a:rPr lang="en-US" dirty="0" smtClean="0"/>
              <a:t>Same (or similar) database schema, but many databases deployed across servers</a:t>
            </a:r>
          </a:p>
          <a:p>
            <a:pPr lvl="1"/>
            <a:r>
              <a:rPr lang="en-US" dirty="0" smtClean="0"/>
              <a:t>Great for when your business has big customers or very regional</a:t>
            </a:r>
            <a:endParaRPr lang="en-US" dirty="0" smtClean="0"/>
          </a:p>
          <a:p>
            <a:pPr lvl="1"/>
            <a:r>
              <a:rPr lang="en-US" dirty="0" smtClean="0"/>
              <a:t>e.g. A Rochester-based network (e.g. craigslist), or salesforce</a:t>
            </a:r>
          </a:p>
          <a:p>
            <a:pPr lvl="1"/>
            <a:r>
              <a:rPr lang="en-US" dirty="0" smtClean="0"/>
              <a:t>…but now you’re managing LOTs of </a:t>
            </a:r>
            <a:r>
              <a:rPr lang="en-US" dirty="0" err="1" smtClean="0"/>
              <a:t>db’s</a:t>
            </a:r>
            <a:r>
              <a:rPr lang="en-US" dirty="0" smtClean="0"/>
              <a:t>, and they could all diverge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How do you stay ACID compliant and performant? </a:t>
            </a:r>
          </a:p>
          <a:p>
            <a:pPr lvl="1"/>
            <a:r>
              <a:rPr lang="en-US" dirty="0" smtClean="0"/>
              <a:t>(Atomic, Consistent, Isolated, Durable)</a:t>
            </a:r>
          </a:p>
          <a:p>
            <a:pPr lvl="1"/>
            <a:r>
              <a:rPr lang="en-US" dirty="0" smtClean="0"/>
              <a:t>Answer: it’s difficult.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45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Not all persistence is relational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00014"/>
            <a:ext cx="7967518" cy="475337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Relational databases are only one way of approaching persistence</a:t>
            </a:r>
          </a:p>
          <a:p>
            <a:pPr lvl="1"/>
            <a:r>
              <a:rPr lang="en-US" dirty="0" smtClean="0"/>
              <a:t>Complex queries</a:t>
            </a:r>
          </a:p>
          <a:p>
            <a:pPr lvl="1"/>
            <a:r>
              <a:rPr lang="en-US" dirty="0" smtClean="0"/>
              <a:t>ACID </a:t>
            </a:r>
            <a:r>
              <a:rPr lang="en-US" dirty="0"/>
              <a:t>compliance (</a:t>
            </a:r>
            <a:r>
              <a:rPr lang="en-US" dirty="0" smtClean="0"/>
              <a:t>Atomic, Consistent, Isolated, Durable)</a:t>
            </a:r>
            <a:endParaRPr lang="en-US" dirty="0"/>
          </a:p>
          <a:p>
            <a:r>
              <a:rPr lang="en-US" dirty="0" smtClean="0"/>
              <a:t>Drawbacks</a:t>
            </a:r>
          </a:p>
          <a:p>
            <a:pPr lvl="1"/>
            <a:r>
              <a:rPr lang="en-US" dirty="0" smtClean="0"/>
              <a:t>Schema is fixed</a:t>
            </a:r>
          </a:p>
          <a:p>
            <a:pPr lvl="1"/>
            <a:r>
              <a:rPr lang="en-US" dirty="0"/>
              <a:t>Horizontal scaling </a:t>
            </a:r>
            <a:r>
              <a:rPr lang="en-US" dirty="0" smtClean="0"/>
              <a:t>will split an entity up many ways</a:t>
            </a:r>
          </a:p>
          <a:p>
            <a:r>
              <a:rPr lang="en-US" dirty="0" smtClean="0"/>
              <a:t>What if we organize our storage so that a single entity is in a single place?</a:t>
            </a:r>
          </a:p>
          <a:p>
            <a:pPr lvl="1"/>
            <a:r>
              <a:rPr lang="en-US" dirty="0" smtClean="0"/>
              <a:t>e.g. Amazon having everything about a product in a single place</a:t>
            </a:r>
          </a:p>
          <a:p>
            <a:pPr lvl="1"/>
            <a:r>
              <a:rPr lang="en-US" dirty="0" smtClean="0"/>
              <a:t>One database hit! No joins!</a:t>
            </a:r>
          </a:p>
          <a:p>
            <a:pPr lvl="1"/>
            <a:r>
              <a:rPr lang="en-US" dirty="0" smtClean="0"/>
              <a:t>H-scaling: have a “book server”, a “hardware server”, etc.</a:t>
            </a:r>
          </a:p>
          <a:p>
            <a:r>
              <a:rPr lang="en-US" dirty="0" smtClean="0"/>
              <a:t>Results: </a:t>
            </a:r>
          </a:p>
          <a:p>
            <a:pPr lvl="1"/>
            <a:r>
              <a:rPr lang="en-US" dirty="0" smtClean="0"/>
              <a:t>Document-oriented storage &amp; Key-value storage</a:t>
            </a:r>
          </a:p>
          <a:p>
            <a:pPr lvl="1"/>
            <a:r>
              <a:rPr lang="en-US" dirty="0" smtClean="0"/>
              <a:t>For today, I will conflate the two, (but they are different)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62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what was the cost?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NoSQL costs us a lot to gain this paradigm</a:t>
            </a:r>
          </a:p>
          <a:p>
            <a:r>
              <a:rPr lang="en-US" dirty="0" smtClean="0"/>
              <a:t>We don’t have joins</a:t>
            </a:r>
          </a:p>
          <a:p>
            <a:pPr lvl="1"/>
            <a:r>
              <a:rPr lang="en-US" dirty="0" smtClean="0"/>
              <a:t>Developers are essentially implementing a join by themselves</a:t>
            </a:r>
          </a:p>
          <a:p>
            <a:pPr lvl="1"/>
            <a:r>
              <a:rPr lang="en-US" dirty="0" smtClean="0"/>
              <a:t>This can be fine for simple join-and-lookup-in-index operations</a:t>
            </a:r>
          </a:p>
          <a:p>
            <a:pPr lvl="1"/>
            <a:r>
              <a:rPr lang="en-US" dirty="0" smtClean="0"/>
              <a:t>Common practice to have lots of duplicate data</a:t>
            </a:r>
          </a:p>
          <a:p>
            <a:r>
              <a:rPr lang="en-US" dirty="0" smtClean="0"/>
              <a:t>We don’t have ACID compliance</a:t>
            </a:r>
          </a:p>
          <a:p>
            <a:pPr lvl="1"/>
            <a:r>
              <a:rPr lang="en-US" dirty="0" smtClean="0"/>
              <a:t>NoSQL often relies upon sacrificing data de-duplication</a:t>
            </a:r>
          </a:p>
          <a:p>
            <a:pPr lvl="1"/>
            <a:r>
              <a:rPr lang="en-US" dirty="0" smtClean="0"/>
              <a:t>Atomicity is somewhat supported, but not the default</a:t>
            </a:r>
          </a:p>
          <a:p>
            <a:pPr lvl="1"/>
            <a:r>
              <a:rPr lang="en-US" dirty="0" smtClean="0"/>
              <a:t>Durability is not guaranteed</a:t>
            </a:r>
          </a:p>
          <a:p>
            <a:pPr lvl="1"/>
            <a:r>
              <a:rPr lang="en-US" dirty="0" smtClean="0"/>
              <a:t>Isolation and Consistency are sacrificed: you can read something from a database and have it be out-of-date</a:t>
            </a:r>
          </a:p>
          <a:p>
            <a:r>
              <a:rPr lang="en-US" dirty="0" smtClean="0"/>
              <a:t>Some NoSQL systems today have kept ACID compliance, but are largely not in use (according to </a:t>
            </a:r>
            <a:r>
              <a:rPr lang="en-US" dirty="0" err="1" smtClean="0"/>
              <a:t>Meneely’s</a:t>
            </a:r>
            <a:r>
              <a:rPr lang="en-US" dirty="0" smtClean="0"/>
              <a:t> 2017 Unscientific Survey)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60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There have always been alternatives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969324"/>
            <a:ext cx="7200900" cy="4167386"/>
          </a:xfrm>
        </p:spPr>
        <p:txBody>
          <a:bodyPr>
            <a:normAutofit/>
          </a:bodyPr>
          <a:lstStyle/>
          <a:p>
            <a:r>
              <a:rPr lang="en-US" dirty="0"/>
              <a:t>Since the 1960’s there has been row-based storage and key-value </a:t>
            </a:r>
            <a:r>
              <a:rPr lang="en-US" dirty="0" smtClean="0"/>
              <a:t>storage</a:t>
            </a:r>
          </a:p>
          <a:p>
            <a:r>
              <a:rPr lang="en-US" dirty="0" smtClean="0"/>
              <a:t>Google </a:t>
            </a:r>
            <a:r>
              <a:rPr lang="en-US" dirty="0"/>
              <a:t>in the early 2000s used row-based </a:t>
            </a:r>
            <a:r>
              <a:rPr lang="en-US" dirty="0" smtClean="0"/>
              <a:t>storage to store their map of the internet (graph-based storage)</a:t>
            </a:r>
          </a:p>
          <a:p>
            <a:r>
              <a:rPr lang="en-US" dirty="0" smtClean="0"/>
              <a:t>The </a:t>
            </a:r>
            <a:r>
              <a:rPr lang="en-US" dirty="0"/>
              <a:t>term “NoSQL” took off around </a:t>
            </a:r>
            <a:r>
              <a:rPr lang="en-US" dirty="0" smtClean="0"/>
              <a:t>2009</a:t>
            </a:r>
          </a:p>
          <a:p>
            <a:pPr lvl="1"/>
            <a:r>
              <a:rPr lang="en-US" dirty="0" smtClean="0"/>
              <a:t>Coincided with a cultural exhaustion with relational databases</a:t>
            </a:r>
          </a:p>
          <a:p>
            <a:pPr lvl="1"/>
            <a:r>
              <a:rPr lang="en-US" dirty="0" smtClean="0"/>
              <a:t>Relational databases were used for all kinds of purposes that they were not intended for</a:t>
            </a:r>
            <a:endParaRPr lang="en-US" dirty="0"/>
          </a:p>
          <a:p>
            <a:r>
              <a:rPr lang="en-US" dirty="0" smtClean="0"/>
              <a:t>Often associated with Big Data, although perhaps that’s misplaced (more on this later…)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02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TLDR; Which is faster?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00014"/>
            <a:ext cx="8115300" cy="416738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Not a fair comparison.</a:t>
            </a:r>
          </a:p>
          <a:p>
            <a:pPr lvl="1"/>
            <a:r>
              <a:rPr lang="en-US" dirty="0" smtClean="0"/>
              <a:t>Which is faster, your bike or your car? </a:t>
            </a:r>
            <a:br>
              <a:rPr lang="en-US" dirty="0" smtClean="0"/>
            </a:br>
            <a:r>
              <a:rPr lang="en-US" dirty="0" smtClean="0"/>
              <a:t>    …depends on the terrain.</a:t>
            </a:r>
          </a:p>
          <a:p>
            <a:pPr lvl="1"/>
            <a:r>
              <a:rPr lang="en-US" dirty="0" smtClean="0"/>
              <a:t>Which is faster, your smart phone or your desktop? </a:t>
            </a:r>
            <a:br>
              <a:rPr lang="en-US" dirty="0" smtClean="0"/>
            </a:br>
            <a:r>
              <a:rPr lang="en-US" dirty="0" smtClean="0"/>
              <a:t>    ….depends on where you are.</a:t>
            </a:r>
          </a:p>
          <a:p>
            <a:pPr lvl="1"/>
            <a:r>
              <a:rPr lang="en-US" dirty="0" smtClean="0"/>
              <a:t>(lessons: don’t make assumptions about the workload!)</a:t>
            </a:r>
          </a:p>
          <a:p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 smtClean="0"/>
              <a:t>are fundamentally different paradigms</a:t>
            </a:r>
          </a:p>
          <a:p>
            <a:pPr lvl="1"/>
            <a:r>
              <a:rPr lang="en-US" dirty="0" smtClean="0"/>
              <a:t>NoSQL will be better at pulling lots of quirky </a:t>
            </a:r>
            <a:r>
              <a:rPr lang="en-US" dirty="0" smtClean="0"/>
              <a:t>data, almost-the-same data </a:t>
            </a:r>
            <a:r>
              <a:rPr lang="en-US" dirty="0" smtClean="0"/>
              <a:t>at </a:t>
            </a:r>
            <a:r>
              <a:rPr lang="en-US" dirty="0" smtClean="0"/>
              <a:t>once</a:t>
            </a:r>
          </a:p>
          <a:p>
            <a:pPr lvl="1"/>
            <a:r>
              <a:rPr lang="en-US" dirty="0" smtClean="0"/>
              <a:t>SQL </a:t>
            </a:r>
            <a:r>
              <a:rPr lang="en-US" dirty="0" smtClean="0"/>
              <a:t>will be better at joining known data structures together</a:t>
            </a:r>
          </a:p>
          <a:p>
            <a:pPr lvl="1"/>
            <a:r>
              <a:rPr lang="en-US" dirty="0" smtClean="0"/>
              <a:t>Practically, large systems will probably employ both.</a:t>
            </a:r>
          </a:p>
          <a:p>
            <a:pPr lvl="2"/>
            <a:r>
              <a:rPr lang="en-US" dirty="0" smtClean="0"/>
              <a:t>Use SQL on the heavy lifting using but cache the results in NoSQL</a:t>
            </a:r>
          </a:p>
          <a:p>
            <a:pPr lvl="2"/>
            <a:r>
              <a:rPr lang="en-US" dirty="0"/>
              <a:t>Caches can be fickle – don’t need ACID there</a:t>
            </a:r>
          </a:p>
          <a:p>
            <a:pPr lvl="2"/>
            <a:r>
              <a:rPr lang="en-US" dirty="0" smtClean="0"/>
              <a:t>Or… use NoSQL for real-time features and th</a:t>
            </a:r>
            <a:r>
              <a:rPr lang="en-US" dirty="0" smtClean="0"/>
              <a:t>en SQL for archival features</a:t>
            </a:r>
            <a:endParaRPr lang="en-US" dirty="0" smtClean="0"/>
          </a:p>
          <a:p>
            <a:pPr lvl="2"/>
            <a:r>
              <a:rPr lang="en-US" dirty="0" smtClean="0"/>
              <a:t>NoSQL </a:t>
            </a:r>
            <a:r>
              <a:rPr lang="en-US" dirty="0" smtClean="0"/>
              <a:t>can still support some querying so your caches don’t duplicate so much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32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 the Blog Post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00014"/>
            <a:ext cx="7200900" cy="475337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 Post has many Comments, and each comment is on a Post</a:t>
            </a:r>
          </a:p>
          <a:p>
            <a:r>
              <a:rPr lang="en-US" dirty="0" smtClean="0"/>
              <a:t>Relational way: two tables</a:t>
            </a:r>
          </a:p>
          <a:p>
            <a:pPr lvl="1"/>
            <a:r>
              <a:rPr lang="en-US" dirty="0" smtClean="0"/>
              <a:t>Post table, Comments table</a:t>
            </a:r>
          </a:p>
          <a:p>
            <a:pPr lvl="1"/>
            <a:r>
              <a:rPr lang="en-US" dirty="0" smtClean="0"/>
              <a:t>Want to list blog posts? Quick table scan.</a:t>
            </a:r>
          </a:p>
          <a:p>
            <a:pPr lvl="1"/>
            <a:r>
              <a:rPr lang="en-US" dirty="0" smtClean="0"/>
              <a:t>Want to see them both? </a:t>
            </a:r>
          </a:p>
          <a:p>
            <a:pPr lvl="2"/>
            <a:r>
              <a:rPr lang="en-US" dirty="0" smtClean="0"/>
              <a:t>Need a join</a:t>
            </a:r>
          </a:p>
          <a:p>
            <a:pPr lvl="2"/>
            <a:r>
              <a:rPr lang="en-US" dirty="0" smtClean="0"/>
              <a:t>Most of the time we’re joining, hitting indexes, hitting multiple tables</a:t>
            </a:r>
          </a:p>
          <a:p>
            <a:r>
              <a:rPr lang="en-US" dirty="0" smtClean="0"/>
              <a:t>Document-oriented way: each Post has Comments in it</a:t>
            </a:r>
          </a:p>
          <a:p>
            <a:pPr lvl="1"/>
            <a:r>
              <a:rPr lang="en-US" dirty="0" smtClean="0"/>
              <a:t>Want to see them both? Pull up the document</a:t>
            </a:r>
          </a:p>
          <a:p>
            <a:pPr lvl="1"/>
            <a:r>
              <a:rPr lang="en-US" dirty="0" smtClean="0"/>
              <a:t>Want to see a listing of Posts? </a:t>
            </a:r>
          </a:p>
          <a:p>
            <a:pPr lvl="2"/>
            <a:r>
              <a:rPr lang="en-US" dirty="0" smtClean="0"/>
              <a:t>Hit an index, and pull up parts of each document</a:t>
            </a:r>
          </a:p>
          <a:p>
            <a:pPr lvl="2"/>
            <a:r>
              <a:rPr lang="en-US" dirty="0" smtClean="0"/>
              <a:t>Hits multiple documents, so it’s slower</a:t>
            </a:r>
          </a:p>
          <a:p>
            <a:r>
              <a:rPr lang="en-US" dirty="0" smtClean="0"/>
              <a:t>So far, NoSQL seems like it’s winning...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77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What About Tags?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1700013"/>
            <a:ext cx="7431809" cy="4562241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Now let’s suppose you want to group your blog posts with Tags</a:t>
            </a:r>
          </a:p>
          <a:p>
            <a:pPr lvl="1"/>
            <a:r>
              <a:rPr lang="en-US" dirty="0" smtClean="0"/>
              <a:t>Readers: Get all posts for a given tag</a:t>
            </a:r>
          </a:p>
          <a:p>
            <a:pPr lvl="1"/>
            <a:r>
              <a:rPr lang="en-US" dirty="0" smtClean="0"/>
              <a:t>Blogger: Count all comments for a given tag</a:t>
            </a:r>
          </a:p>
          <a:p>
            <a:r>
              <a:rPr lang="en-US" dirty="0" smtClean="0"/>
              <a:t>Relational Way: Much faster as joins are built-in</a:t>
            </a:r>
          </a:p>
          <a:p>
            <a:r>
              <a:rPr lang="en-US" dirty="0" smtClean="0"/>
              <a:t>NoSQL way?</a:t>
            </a:r>
          </a:p>
          <a:p>
            <a:pPr lvl="1"/>
            <a:r>
              <a:rPr lang="en-US" dirty="0"/>
              <a:t>Get all comments for a tag? </a:t>
            </a:r>
            <a:r>
              <a:rPr lang="en-US" dirty="0" smtClean="0"/>
              <a:t>Application </a:t>
            </a:r>
            <a:r>
              <a:rPr lang="en-US" dirty="0"/>
              <a:t>developer is essentially implementing her own join now.</a:t>
            </a:r>
          </a:p>
          <a:p>
            <a:pPr lvl="1"/>
            <a:r>
              <a:rPr lang="en-US" dirty="0" smtClean="0"/>
              <a:t>Horizontal scaling by document is NOT helping this situation</a:t>
            </a:r>
            <a:endParaRPr lang="en-US" dirty="0"/>
          </a:p>
          <a:p>
            <a:r>
              <a:rPr lang="en-US" dirty="0" smtClean="0"/>
              <a:t>So… which is better?</a:t>
            </a:r>
          </a:p>
          <a:p>
            <a:pPr lvl="1"/>
            <a:r>
              <a:rPr lang="en-US" dirty="0" smtClean="0"/>
              <a:t>Comes down to workloads and scenarios</a:t>
            </a:r>
          </a:p>
          <a:p>
            <a:pPr lvl="1"/>
            <a:r>
              <a:rPr lang="en-US" dirty="0" smtClean="0"/>
              <a:t>How relational is this data?</a:t>
            </a:r>
          </a:p>
          <a:p>
            <a:pPr lvl="1"/>
            <a:r>
              <a:rPr lang="en-US" dirty="0" smtClean="0"/>
              <a:t>How often will people traverse the back catalog vs. look at the latest?</a:t>
            </a:r>
          </a:p>
          <a:p>
            <a:pPr lvl="1"/>
            <a:r>
              <a:rPr lang="en-US" dirty="0" smtClean="0"/>
              <a:t>How often do your users use the Tags?</a:t>
            </a:r>
          </a:p>
          <a:p>
            <a:pPr lvl="1"/>
            <a:r>
              <a:rPr lang="en-US" dirty="0" smtClean="0"/>
              <a:t>How often do your users hit the front page?</a:t>
            </a:r>
          </a:p>
          <a:p>
            <a:pPr lvl="1"/>
            <a:r>
              <a:rPr lang="en-US" dirty="0" smtClean="0"/>
              <a:t>How often do your users have tons of comments on one blog post at once?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65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742</TotalTime>
  <Words>1385</Words>
  <Application>Microsoft Office PowerPoint</Application>
  <PresentationFormat>On-screen Show (4:3)</PresentationFormat>
  <Paragraphs>208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Franklin Gothic Book</vt:lpstr>
      <vt:lpstr>Lucida Console</vt:lpstr>
      <vt:lpstr>Crop</vt:lpstr>
      <vt:lpstr> Performance  of  Non-Relational Databases </vt:lpstr>
      <vt:lpstr>Consider H-Scaling an RDBMS</vt:lpstr>
      <vt:lpstr>Consider H-Scaling an RDBMS</vt:lpstr>
      <vt:lpstr>Not all persistence is relational</vt:lpstr>
      <vt:lpstr>But what was the cost?</vt:lpstr>
      <vt:lpstr>There have always been alternatives </vt:lpstr>
      <vt:lpstr>TLDR; Which is faster?</vt:lpstr>
      <vt:lpstr>Consider the Blog Post</vt:lpstr>
      <vt:lpstr>But What About Tags?</vt:lpstr>
      <vt:lpstr>Paradoxes of NoSQL</vt:lpstr>
      <vt:lpstr>NoSQL shines in semi-persistence</vt:lpstr>
      <vt:lpstr>Best of Both Worlds?</vt:lpstr>
      <vt:lpstr>Standard NoSQL language?</vt:lpstr>
      <vt:lpstr>Graph-based storage</vt:lpstr>
      <vt:lpstr>e.g. GitHub’s GraphQL API</vt:lpstr>
      <vt:lpstr>Today’s Activity</vt:lpstr>
    </vt:vector>
  </TitlesOfParts>
  <Company>Rochester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Performance Engineering: Intro</dc:title>
  <dc:creator>Andy Meneely</dc:creator>
  <cp:lastModifiedBy>Andy Meneely</cp:lastModifiedBy>
  <cp:revision>278</cp:revision>
  <dcterms:created xsi:type="dcterms:W3CDTF">2017-08-28T11:43:38Z</dcterms:created>
  <dcterms:modified xsi:type="dcterms:W3CDTF">2019-04-03T15:58:04Z</dcterms:modified>
</cp:coreProperties>
</file>